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roxima Nova"/>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regular.fntdata"/><Relationship Id="rId14" Type="http://schemas.openxmlformats.org/officeDocument/2006/relationships/slide" Target="slides/slide9.xml"/><Relationship Id="rId17" Type="http://schemas.openxmlformats.org/officeDocument/2006/relationships/font" Target="fonts/ProximaNova-italic.fntdata"/><Relationship Id="rId16"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3f7ad036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3f7ad036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3f7ad0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3f7ad0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3f7ad0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3f7ad0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63f7ad036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63f7ad036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c374666f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c374666f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081f81d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081f81d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c374666f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c374666f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3f7ad036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3f7ad036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hyperlink" Target="https://deepsense.ai/diffusion-models-in-practice-part-1-the-tools-of-the-trad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rxiv.org/abs/2112.10752" TargetMode="External"/><Relationship Id="rId4" Type="http://schemas.openxmlformats.org/officeDocument/2006/relationships/hyperlink" Target="https://arxiv.org/pdf/2106.09685.pdf" TargetMode="External"/><Relationship Id="rId5" Type="http://schemas.openxmlformats.org/officeDocument/2006/relationships/hyperlink" Target="https://deepsense.ai/diffusion-models-in-practice-part-1-the-tools-of-the-trade/" TargetMode="External"/><Relationship Id="rId6" Type="http://schemas.openxmlformats.org/officeDocument/2006/relationships/hyperlink" Target="https://github.com/openai/CLIP" TargetMode="External"/><Relationship Id="rId7" Type="http://schemas.openxmlformats.org/officeDocument/2006/relationships/hyperlink" Target="https://www.amazon.co.jp/%E5%A4%A7%E8%A6%8F%E6%A8%A1%E8%A8%80%E8%AA%9E%E3%83%A2%E3%83%87%E3%83%AB%E5%85%A5%E9%96%80-%E5%B1%B1%E7%94%B0-%E8%82%B2%E7%9F%A2/dp/429713633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a:t>LoRA</a:t>
            </a:r>
            <a:r>
              <a:rPr lang="ja"/>
              <a:t>の</a:t>
            </a:r>
            <a:r>
              <a:rPr lang="ja"/>
              <a:t>仕組み</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目次</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40518" lvl="0" marL="457200" rtl="0" algn="l">
              <a:lnSpc>
                <a:spcPct val="200000"/>
              </a:lnSpc>
              <a:spcBef>
                <a:spcPts val="0"/>
              </a:spcBef>
              <a:spcAft>
                <a:spcPts val="0"/>
              </a:spcAft>
              <a:buSzPct val="100000"/>
              <a:buChar char="●"/>
            </a:pPr>
            <a:r>
              <a:rPr lang="ja" sz="7050"/>
              <a:t>背景</a:t>
            </a:r>
            <a:endParaRPr sz="7050"/>
          </a:p>
          <a:p>
            <a:pPr indent="-340518" lvl="0" marL="457200" rtl="0" algn="l">
              <a:lnSpc>
                <a:spcPct val="200000"/>
              </a:lnSpc>
              <a:spcBef>
                <a:spcPts val="0"/>
              </a:spcBef>
              <a:spcAft>
                <a:spcPts val="0"/>
              </a:spcAft>
              <a:buSzPct val="100000"/>
              <a:buChar char="●"/>
            </a:pPr>
            <a:r>
              <a:rPr lang="ja" sz="7050"/>
              <a:t>LoRAとは</a:t>
            </a:r>
            <a:endParaRPr sz="7050"/>
          </a:p>
          <a:p>
            <a:pPr indent="-340518" lvl="0" marL="457200" rtl="0" algn="l">
              <a:lnSpc>
                <a:spcPct val="200000"/>
              </a:lnSpc>
              <a:spcBef>
                <a:spcPts val="0"/>
              </a:spcBef>
              <a:spcAft>
                <a:spcPts val="0"/>
              </a:spcAft>
              <a:buSzPct val="100000"/>
              <a:buChar char="●"/>
            </a:pPr>
            <a:r>
              <a:rPr lang="ja" sz="7050"/>
              <a:t>LoRAの仕組み</a:t>
            </a:r>
            <a:endParaRPr sz="7050"/>
          </a:p>
          <a:p>
            <a:pPr indent="-340518" lvl="0" marL="457200" rtl="0" algn="l">
              <a:lnSpc>
                <a:spcPct val="200000"/>
              </a:lnSpc>
              <a:spcBef>
                <a:spcPts val="0"/>
              </a:spcBef>
              <a:spcAft>
                <a:spcPts val="0"/>
              </a:spcAft>
              <a:buSzPct val="100000"/>
              <a:buChar char="●"/>
            </a:pPr>
            <a:r>
              <a:rPr lang="ja" sz="7050"/>
              <a:t>LoRa学習</a:t>
            </a:r>
            <a:endParaRPr sz="7050"/>
          </a:p>
          <a:p>
            <a:pPr indent="-340518" lvl="1" marL="914400" rtl="0" algn="l">
              <a:lnSpc>
                <a:spcPct val="200000"/>
              </a:lnSpc>
              <a:spcBef>
                <a:spcPts val="0"/>
              </a:spcBef>
              <a:spcAft>
                <a:spcPts val="0"/>
              </a:spcAft>
              <a:buSzPct val="100000"/>
              <a:buChar char="○"/>
            </a:pPr>
            <a:r>
              <a:rPr lang="ja" sz="7050"/>
              <a:t>データセット</a:t>
            </a:r>
            <a:endParaRPr sz="7050"/>
          </a:p>
          <a:p>
            <a:pPr indent="-340518" lvl="0" marL="457200" rtl="0" algn="l">
              <a:lnSpc>
                <a:spcPct val="200000"/>
              </a:lnSpc>
              <a:spcBef>
                <a:spcPts val="0"/>
              </a:spcBef>
              <a:spcAft>
                <a:spcPts val="0"/>
              </a:spcAft>
              <a:buSzPct val="100000"/>
              <a:buChar char="●"/>
            </a:pPr>
            <a:r>
              <a:rPr lang="ja" sz="7050"/>
              <a:t>LoRAの推論</a:t>
            </a:r>
            <a:endParaRPr sz="7050"/>
          </a:p>
          <a:p>
            <a:pPr indent="0" lvl="0" marL="0" rtl="0" algn="l">
              <a:lnSpc>
                <a:spcPct val="200000"/>
              </a:lnSpc>
              <a:spcBef>
                <a:spcPts val="1200"/>
              </a:spcBef>
              <a:spcAft>
                <a:spcPts val="0"/>
              </a:spcAft>
              <a:buNone/>
            </a:pPr>
            <a:r>
              <a:rPr lang="ja" sz="2000"/>
              <a:t>	</a:t>
            </a:r>
            <a:endParaRPr sz="2000"/>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05400" y="250025"/>
            <a:ext cx="8222100" cy="767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ja">
                <a:solidFill>
                  <a:srgbClr val="111111"/>
                </a:solidFill>
                <a:highlight>
                  <a:srgbClr val="FFFFFF"/>
                </a:highlight>
              </a:rPr>
              <a:t>背景</a:t>
            </a:r>
            <a:endParaRPr/>
          </a:p>
        </p:txBody>
      </p:sp>
      <p:sp>
        <p:nvSpPr>
          <p:cNvPr id="72" name="Google Shape;72;p15"/>
          <p:cNvSpPr txBox="1"/>
          <p:nvPr>
            <p:ph idx="1" type="body"/>
          </p:nvPr>
        </p:nvSpPr>
        <p:spPr>
          <a:xfrm>
            <a:off x="330950" y="913175"/>
            <a:ext cx="8520600" cy="10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StableDiffusionは有名な拡散モデル。画</a:t>
            </a:r>
            <a:r>
              <a:rPr lang="ja"/>
              <a:t>像の</a:t>
            </a:r>
            <a:r>
              <a:rPr lang="ja"/>
              <a:t>ノイズをステップずつ除いて、</a:t>
            </a:r>
            <a:endParaRPr/>
          </a:p>
          <a:p>
            <a:pPr indent="0" lvl="0" marL="0" rtl="0" algn="l">
              <a:spcBef>
                <a:spcPts val="1200"/>
              </a:spcBef>
              <a:spcAft>
                <a:spcPts val="1200"/>
              </a:spcAft>
              <a:buNone/>
            </a:pPr>
            <a:r>
              <a:rPr lang="ja"/>
              <a:t>最後は綺麗な画像を生成する。</a:t>
            </a:r>
            <a:endParaRPr/>
          </a:p>
        </p:txBody>
      </p:sp>
      <p:sp>
        <p:nvSpPr>
          <p:cNvPr id="73" name="Google Shape;73;p15"/>
          <p:cNvSpPr txBox="1"/>
          <p:nvPr/>
        </p:nvSpPr>
        <p:spPr>
          <a:xfrm>
            <a:off x="928675" y="4471000"/>
            <a:ext cx="7286700" cy="5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ja" sz="1150">
                <a:solidFill>
                  <a:srgbClr val="111111"/>
                </a:solidFill>
                <a:highlight>
                  <a:srgbClr val="FFFFFF"/>
                </a:highlight>
              </a:rPr>
              <a:t>図1. StableDiffusionの仕組み</a:t>
            </a:r>
            <a:endParaRPr sz="1150">
              <a:solidFill>
                <a:srgbClr val="11111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ja" sz="1150">
                <a:solidFill>
                  <a:srgbClr val="111111"/>
                </a:solidFill>
                <a:highlight>
                  <a:srgbClr val="FFFFFF"/>
                </a:highlight>
              </a:rPr>
              <a:t>“High-Resolution Image Synthesis with Latent Diffusion Models”https://arxiv.org/pdf/2112.10752.pdf</a:t>
            </a:r>
            <a:endParaRPr sz="1800">
              <a:solidFill>
                <a:schemeClr val="dk2"/>
              </a:solidFill>
            </a:endParaRPr>
          </a:p>
        </p:txBody>
      </p:sp>
      <p:pic>
        <p:nvPicPr>
          <p:cNvPr id="74" name="Google Shape;74;p15"/>
          <p:cNvPicPr preferRelativeResize="0"/>
          <p:nvPr/>
        </p:nvPicPr>
        <p:blipFill>
          <a:blip r:embed="rId3">
            <a:alphaModFix/>
          </a:blip>
          <a:stretch>
            <a:fillRect/>
          </a:stretch>
        </p:blipFill>
        <p:spPr>
          <a:xfrm>
            <a:off x="2073825" y="2007175"/>
            <a:ext cx="4308850" cy="223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10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LoRA</a:t>
            </a:r>
            <a:r>
              <a:rPr lang="ja"/>
              <a:t>とは</a:t>
            </a:r>
            <a:endParaRPr/>
          </a:p>
        </p:txBody>
      </p:sp>
      <p:sp>
        <p:nvSpPr>
          <p:cNvPr id="80" name="Google Shape;80;p16"/>
          <p:cNvSpPr txBox="1"/>
          <p:nvPr>
            <p:ph idx="1" type="body"/>
          </p:nvPr>
        </p:nvSpPr>
        <p:spPr>
          <a:xfrm>
            <a:off x="311700" y="1810575"/>
            <a:ext cx="8520600" cy="2771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ja"/>
              <a:t>効率的なファインチューニング。</a:t>
            </a:r>
            <a:endParaRPr/>
          </a:p>
          <a:p>
            <a:pPr indent="-342900" lvl="0" marL="457200" rtl="0" algn="l">
              <a:lnSpc>
                <a:spcPct val="200000"/>
              </a:lnSpc>
              <a:spcBef>
                <a:spcPts val="0"/>
              </a:spcBef>
              <a:spcAft>
                <a:spcPts val="0"/>
              </a:spcAft>
              <a:buSzPts val="1800"/>
              <a:buChar char="●"/>
            </a:pPr>
            <a:r>
              <a:rPr lang="ja"/>
              <a:t>メモリ消費量を抑えることが出来ます。</a:t>
            </a:r>
            <a:endParaRPr/>
          </a:p>
          <a:p>
            <a:pPr indent="-342900" lvl="0" marL="457200" rtl="0" algn="l">
              <a:lnSpc>
                <a:spcPct val="200000"/>
              </a:lnSpc>
              <a:spcBef>
                <a:spcPts val="0"/>
              </a:spcBef>
              <a:spcAft>
                <a:spcPts val="0"/>
              </a:spcAft>
              <a:buSzPts val="1800"/>
              <a:buChar char="●"/>
            </a:pPr>
            <a:r>
              <a:rPr lang="ja"/>
              <a:t>同時に複数のLoRAモジュールを使える。</a:t>
            </a:r>
            <a:endParaRPr/>
          </a:p>
        </p:txBody>
      </p:sp>
      <p:pic>
        <p:nvPicPr>
          <p:cNvPr id="81" name="Google Shape;81;p16"/>
          <p:cNvPicPr preferRelativeResize="0"/>
          <p:nvPr/>
        </p:nvPicPr>
        <p:blipFill>
          <a:blip r:embed="rId3">
            <a:alphaModFix/>
          </a:blip>
          <a:stretch>
            <a:fillRect/>
          </a:stretch>
        </p:blipFill>
        <p:spPr>
          <a:xfrm>
            <a:off x="5668200" y="133025"/>
            <a:ext cx="3251625" cy="4877451"/>
          </a:xfrm>
          <a:prstGeom prst="rect">
            <a:avLst/>
          </a:prstGeom>
          <a:noFill/>
          <a:ln>
            <a:noFill/>
          </a:ln>
        </p:spPr>
      </p:pic>
      <p:sp>
        <p:nvSpPr>
          <p:cNvPr id="82" name="Google Shape;82;p16"/>
          <p:cNvSpPr txBox="1"/>
          <p:nvPr/>
        </p:nvSpPr>
        <p:spPr>
          <a:xfrm>
            <a:off x="155200" y="4581975"/>
            <a:ext cx="5359200" cy="3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150">
                <a:solidFill>
                  <a:srgbClr val="111111"/>
                </a:solidFill>
                <a:highlight>
                  <a:schemeClr val="lt1"/>
                </a:highlight>
              </a:rPr>
              <a:t>図2. </a:t>
            </a:r>
            <a:r>
              <a:rPr lang="ja" sz="1150">
                <a:solidFill>
                  <a:srgbClr val="111111"/>
                </a:solidFill>
                <a:highlight>
                  <a:schemeClr val="lt1"/>
                </a:highlight>
              </a:rPr>
              <a:t>アスカちゃんとアキバ冥途のアニメから撮ったトントコトンのメイド服。</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6098575" y="2283550"/>
            <a:ext cx="3045425" cy="2630876"/>
          </a:xfrm>
          <a:prstGeom prst="rect">
            <a:avLst/>
          </a:prstGeom>
          <a:noFill/>
          <a:ln>
            <a:noFill/>
          </a:ln>
        </p:spPr>
      </p:pic>
      <p:sp>
        <p:nvSpPr>
          <p:cNvPr id="88" name="Google Shape;88;p17"/>
          <p:cNvSpPr txBox="1"/>
          <p:nvPr>
            <p:ph type="title"/>
          </p:nvPr>
        </p:nvSpPr>
        <p:spPr>
          <a:xfrm>
            <a:off x="311700" y="445025"/>
            <a:ext cx="8520600" cy="10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LoRAの仕組み</a:t>
            </a:r>
            <a:endParaRPr/>
          </a:p>
        </p:txBody>
      </p:sp>
      <p:sp>
        <p:nvSpPr>
          <p:cNvPr id="89" name="Google Shape;89;p17"/>
          <p:cNvSpPr txBox="1"/>
          <p:nvPr>
            <p:ph idx="1" type="body"/>
          </p:nvPr>
        </p:nvSpPr>
        <p:spPr>
          <a:xfrm>
            <a:off x="311700" y="1308050"/>
            <a:ext cx="8520600" cy="27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LoRA: Low-Rank </a:t>
            </a:r>
            <a:r>
              <a:rPr lang="ja"/>
              <a:t>Adaptation</a:t>
            </a:r>
            <a:r>
              <a:rPr lang="ja"/>
              <a:t> of Large Language Models。 </a:t>
            </a:r>
            <a:endParaRPr/>
          </a:p>
          <a:p>
            <a:pPr indent="-342900" lvl="0" marL="457200" rtl="0" algn="l">
              <a:spcBef>
                <a:spcPts val="1200"/>
              </a:spcBef>
              <a:spcAft>
                <a:spcPts val="0"/>
              </a:spcAft>
              <a:buSzPts val="1800"/>
              <a:buChar char="●"/>
            </a:pPr>
            <a:r>
              <a:rPr lang="ja"/>
              <a:t>ファインチューニングと事前学習の重みの違いを低ランクの行列で表現できるというものです。</a:t>
            </a:r>
            <a:endParaRPr/>
          </a:p>
          <a:p>
            <a:pPr indent="-342900" lvl="0" marL="457200" rtl="0" algn="l">
              <a:spcBef>
                <a:spcPts val="0"/>
              </a:spcBef>
              <a:spcAft>
                <a:spcPts val="0"/>
              </a:spcAft>
              <a:buSzPts val="1800"/>
              <a:buChar char="●"/>
            </a:pPr>
            <a:r>
              <a:rPr lang="ja"/>
              <a:t>LoraA -&gt; [in_channels, rank], LoraB -&gt; [rank, out_channels]</a:t>
            </a:r>
            <a:endParaRPr/>
          </a:p>
          <a:p>
            <a:pPr indent="-342900" lvl="0" marL="457200" rtl="0" algn="l">
              <a:spcBef>
                <a:spcPts val="0"/>
              </a:spcBef>
              <a:spcAft>
                <a:spcPts val="0"/>
              </a:spcAft>
              <a:buSzPts val="1800"/>
              <a:buChar char="●"/>
            </a:pPr>
            <a:r>
              <a:rPr lang="ja"/>
              <a:t>Final_weight = Model_weight + scaling * LoraALoraB</a:t>
            </a:r>
            <a:endParaRPr/>
          </a:p>
        </p:txBody>
      </p:sp>
      <p:sp>
        <p:nvSpPr>
          <p:cNvPr id="90" name="Google Shape;90;p17"/>
          <p:cNvSpPr txBox="1"/>
          <p:nvPr/>
        </p:nvSpPr>
        <p:spPr>
          <a:xfrm>
            <a:off x="0" y="4452050"/>
            <a:ext cx="66066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150">
                <a:solidFill>
                  <a:srgbClr val="111111"/>
                </a:solidFill>
                <a:highlight>
                  <a:schemeClr val="lt1"/>
                </a:highlight>
              </a:rPr>
              <a:t>図3. </a:t>
            </a:r>
            <a:r>
              <a:rPr lang="ja" sz="1150">
                <a:solidFill>
                  <a:srgbClr val="111111"/>
                </a:solidFill>
                <a:highlight>
                  <a:schemeClr val="lt1"/>
                </a:highlight>
              </a:rPr>
              <a:t>LoRA</a:t>
            </a:r>
            <a:r>
              <a:rPr lang="ja" sz="1150">
                <a:solidFill>
                  <a:srgbClr val="111111"/>
                </a:solidFill>
                <a:highlight>
                  <a:schemeClr val="lt1"/>
                </a:highlight>
              </a:rPr>
              <a:t>の仕組み</a:t>
            </a:r>
            <a:endParaRPr sz="1150">
              <a:solidFill>
                <a:srgbClr val="111111"/>
              </a:solidFill>
              <a:highlight>
                <a:schemeClr val="lt1"/>
              </a:highlight>
            </a:endParaRPr>
          </a:p>
          <a:p>
            <a:pPr indent="0" lvl="0" marL="0" rtl="0" algn="l">
              <a:lnSpc>
                <a:spcPct val="115000"/>
              </a:lnSpc>
              <a:spcBef>
                <a:spcPts val="0"/>
              </a:spcBef>
              <a:spcAft>
                <a:spcPts val="0"/>
              </a:spcAft>
              <a:buNone/>
            </a:pPr>
            <a:r>
              <a:rPr lang="ja" sz="1150">
                <a:solidFill>
                  <a:srgbClr val="111111"/>
                </a:solidFill>
                <a:highlight>
                  <a:schemeClr val="lt1"/>
                </a:highlight>
              </a:rPr>
              <a:t>“</a:t>
            </a:r>
            <a:r>
              <a:rPr lang="ja" sz="1150">
                <a:solidFill>
                  <a:srgbClr val="111111"/>
                </a:solidFill>
                <a:highlight>
                  <a:schemeClr val="lt1"/>
                </a:highlight>
              </a:rPr>
              <a:t>LoRA: Low-Rank Adaptation of Large Language Models</a:t>
            </a:r>
            <a:r>
              <a:rPr lang="ja" sz="1150">
                <a:solidFill>
                  <a:srgbClr val="111111"/>
                </a:solidFill>
                <a:highlight>
                  <a:schemeClr val="lt1"/>
                </a:highlight>
              </a:rPr>
              <a:t>”</a:t>
            </a:r>
            <a:r>
              <a:rPr lang="ja" sz="1150">
                <a:solidFill>
                  <a:srgbClr val="111111"/>
                </a:solidFill>
                <a:highlight>
                  <a:schemeClr val="lt1"/>
                </a:highlight>
              </a:rPr>
              <a:t>https://arxiv.org/pdf/2106.09685.pdf</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101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t>LoRa学習</a:t>
            </a:r>
            <a:endParaRPr/>
          </a:p>
        </p:txBody>
      </p:sp>
      <p:sp>
        <p:nvSpPr>
          <p:cNvPr id="96" name="Google Shape;96;p18"/>
          <p:cNvSpPr txBox="1"/>
          <p:nvPr>
            <p:ph idx="1" type="body"/>
          </p:nvPr>
        </p:nvSpPr>
        <p:spPr>
          <a:xfrm>
            <a:off x="311700" y="1810575"/>
            <a:ext cx="8520600" cy="2758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ja"/>
              <a:t>TextEncoderとUNET。</a:t>
            </a:r>
            <a:endParaRPr/>
          </a:p>
          <a:p>
            <a:pPr indent="-342900" lvl="0" marL="457200" rtl="0" algn="l">
              <a:lnSpc>
                <a:spcPct val="150000"/>
              </a:lnSpc>
              <a:spcBef>
                <a:spcPts val="0"/>
              </a:spcBef>
              <a:spcAft>
                <a:spcPts val="0"/>
              </a:spcAft>
              <a:buSzPts val="1800"/>
              <a:buChar char="●"/>
            </a:pPr>
            <a:r>
              <a:rPr lang="ja"/>
              <a:t>PEFTライブラリー。</a:t>
            </a:r>
            <a:endParaRPr/>
          </a:p>
          <a:p>
            <a:pPr indent="-342900" lvl="0" marL="457200" rtl="0" algn="l">
              <a:lnSpc>
                <a:spcPct val="150000"/>
              </a:lnSpc>
              <a:spcBef>
                <a:spcPts val="0"/>
              </a:spcBef>
              <a:spcAft>
                <a:spcPts val="0"/>
              </a:spcAft>
              <a:buSzPts val="1800"/>
              <a:buChar char="●"/>
            </a:pPr>
            <a:r>
              <a:rPr lang="ja"/>
              <a:t>ハイパーパラメータ。</a:t>
            </a:r>
            <a:endParaRPr/>
          </a:p>
          <a:p>
            <a:pPr indent="-342900" lvl="0" marL="457200" rtl="0" algn="l">
              <a:lnSpc>
                <a:spcPct val="150000"/>
              </a:lnSpc>
              <a:spcBef>
                <a:spcPts val="0"/>
              </a:spcBef>
              <a:spcAft>
                <a:spcPts val="0"/>
              </a:spcAft>
              <a:buSzPts val="1800"/>
              <a:buChar char="●"/>
            </a:pPr>
            <a:r>
              <a:rPr lang="ja"/>
              <a:t>TargetModules。</a:t>
            </a:r>
            <a:endParaRPr/>
          </a:p>
        </p:txBody>
      </p:sp>
      <p:pic>
        <p:nvPicPr>
          <p:cNvPr id="97" name="Google Shape;97;p18"/>
          <p:cNvPicPr preferRelativeResize="0"/>
          <p:nvPr/>
        </p:nvPicPr>
        <p:blipFill>
          <a:blip r:embed="rId3">
            <a:alphaModFix/>
          </a:blip>
          <a:stretch>
            <a:fillRect/>
          </a:stretch>
        </p:blipFill>
        <p:spPr>
          <a:xfrm>
            <a:off x="4168000" y="134650"/>
            <a:ext cx="4664299" cy="2623675"/>
          </a:xfrm>
          <a:prstGeom prst="rect">
            <a:avLst/>
          </a:prstGeom>
          <a:noFill/>
          <a:ln>
            <a:noFill/>
          </a:ln>
        </p:spPr>
      </p:pic>
      <p:pic>
        <p:nvPicPr>
          <p:cNvPr id="98" name="Google Shape;98;p18"/>
          <p:cNvPicPr preferRelativeResize="0"/>
          <p:nvPr/>
        </p:nvPicPr>
        <p:blipFill rotWithShape="1">
          <a:blip r:embed="rId4">
            <a:alphaModFix/>
          </a:blip>
          <a:srcRect b="0" l="0" r="48990" t="0"/>
          <a:stretch/>
        </p:blipFill>
        <p:spPr>
          <a:xfrm>
            <a:off x="5256100" y="2529250"/>
            <a:ext cx="3576202" cy="2471577"/>
          </a:xfrm>
          <a:prstGeom prst="rect">
            <a:avLst/>
          </a:prstGeom>
          <a:noFill/>
          <a:ln>
            <a:noFill/>
          </a:ln>
        </p:spPr>
      </p:pic>
      <p:sp>
        <p:nvSpPr>
          <p:cNvPr id="99" name="Google Shape;99;p18"/>
          <p:cNvSpPr txBox="1"/>
          <p:nvPr/>
        </p:nvSpPr>
        <p:spPr>
          <a:xfrm>
            <a:off x="0" y="4101500"/>
            <a:ext cx="53799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150">
                <a:solidFill>
                  <a:srgbClr val="111111"/>
                </a:solidFill>
                <a:highlight>
                  <a:schemeClr val="lt1"/>
                </a:highlight>
              </a:rPr>
              <a:t>図4. UNETの仕組み</a:t>
            </a:r>
            <a:endParaRPr sz="1150">
              <a:solidFill>
                <a:srgbClr val="111111"/>
              </a:solidFill>
              <a:highlight>
                <a:schemeClr val="lt1"/>
              </a:highlight>
            </a:endParaRPr>
          </a:p>
          <a:p>
            <a:pPr indent="0" lvl="0" marL="0" rtl="0" algn="l">
              <a:lnSpc>
                <a:spcPct val="115000"/>
              </a:lnSpc>
              <a:spcBef>
                <a:spcPts val="0"/>
              </a:spcBef>
              <a:spcAft>
                <a:spcPts val="0"/>
              </a:spcAft>
              <a:buNone/>
            </a:pPr>
            <a:r>
              <a:rPr lang="ja" sz="1150" u="sng">
                <a:solidFill>
                  <a:schemeClr val="hlink"/>
                </a:solidFill>
                <a:highlight>
                  <a:schemeClr val="lt1"/>
                </a:highlight>
                <a:hlinkClick r:id="rId5"/>
              </a:rPr>
              <a:t>https://deepsense.ai/diffusion-models-in-practice-part-1-the-tools-of-the-trade/</a:t>
            </a:r>
            <a:endParaRPr sz="1150">
              <a:solidFill>
                <a:srgbClr val="111111"/>
              </a:solidFill>
              <a:highlight>
                <a:schemeClr val="lt1"/>
              </a:highlight>
            </a:endParaRPr>
          </a:p>
          <a:p>
            <a:pPr indent="0" lvl="0" marL="0" rtl="0" algn="l">
              <a:lnSpc>
                <a:spcPct val="115000"/>
              </a:lnSpc>
              <a:spcBef>
                <a:spcPts val="0"/>
              </a:spcBef>
              <a:spcAft>
                <a:spcPts val="0"/>
              </a:spcAft>
              <a:buNone/>
            </a:pPr>
            <a:r>
              <a:rPr lang="ja" sz="1150">
                <a:solidFill>
                  <a:srgbClr val="111111"/>
                </a:solidFill>
                <a:highlight>
                  <a:schemeClr val="lt1"/>
                </a:highlight>
              </a:rPr>
              <a:t>図5. CLIPの仕組み</a:t>
            </a:r>
            <a:endParaRPr sz="1150">
              <a:solidFill>
                <a:srgbClr val="111111"/>
              </a:solidFill>
              <a:highlight>
                <a:schemeClr val="lt1"/>
              </a:highlight>
            </a:endParaRPr>
          </a:p>
          <a:p>
            <a:pPr indent="0" lvl="0" marL="0" rtl="0" algn="l">
              <a:lnSpc>
                <a:spcPct val="115000"/>
              </a:lnSpc>
              <a:spcBef>
                <a:spcPts val="0"/>
              </a:spcBef>
              <a:spcAft>
                <a:spcPts val="0"/>
              </a:spcAft>
              <a:buNone/>
            </a:pPr>
            <a:r>
              <a:rPr lang="ja" sz="1150">
                <a:solidFill>
                  <a:srgbClr val="111111"/>
                </a:solidFill>
                <a:highlight>
                  <a:schemeClr val="lt1"/>
                </a:highlight>
              </a:rPr>
              <a:t>https://github.com/openai/CLIP</a:t>
            </a:r>
            <a:endParaRPr sz="1150">
              <a:solidFill>
                <a:srgbClr val="11111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データセット</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ja"/>
              <a:t>50～100枚は十分。</a:t>
            </a:r>
            <a:endParaRPr/>
          </a:p>
          <a:p>
            <a:pPr indent="-342900" lvl="0" marL="457200" rtl="0" algn="l">
              <a:lnSpc>
                <a:spcPct val="150000"/>
              </a:lnSpc>
              <a:spcBef>
                <a:spcPts val="0"/>
              </a:spcBef>
              <a:spcAft>
                <a:spcPts val="0"/>
              </a:spcAft>
              <a:buSzPts val="1800"/>
              <a:buChar char="●"/>
            </a:pPr>
            <a:r>
              <a:rPr lang="ja"/>
              <a:t>変な角度やポーズを避ける方が良い。</a:t>
            </a:r>
            <a:endParaRPr/>
          </a:p>
          <a:p>
            <a:pPr indent="-342900" lvl="0" marL="457200" rtl="0" algn="l">
              <a:lnSpc>
                <a:spcPct val="150000"/>
              </a:lnSpc>
              <a:spcBef>
                <a:spcPts val="0"/>
              </a:spcBef>
              <a:spcAft>
                <a:spcPts val="0"/>
              </a:spcAft>
              <a:buSzPts val="1800"/>
              <a:buChar char="●"/>
            </a:pPr>
            <a:r>
              <a:rPr lang="ja"/>
              <a:t>アノテーション質は非常に重要。</a:t>
            </a:r>
            <a:endParaRPr/>
          </a:p>
          <a:p>
            <a:pPr indent="-342900" lvl="0" marL="457200" rtl="0" algn="l">
              <a:lnSpc>
                <a:spcPct val="150000"/>
              </a:lnSpc>
              <a:spcBef>
                <a:spcPts val="0"/>
              </a:spcBef>
              <a:spcAft>
                <a:spcPts val="0"/>
              </a:spcAft>
              <a:buSzPts val="1800"/>
              <a:buChar char="●"/>
            </a:pPr>
            <a:r>
              <a:rPr lang="ja"/>
              <a:t>DeepDanbooruとBLIP。</a:t>
            </a:r>
            <a:endParaRPr/>
          </a:p>
          <a:p>
            <a:pPr indent="0" lvl="0" marL="0" rtl="0" algn="l">
              <a:spcBef>
                <a:spcPts val="1200"/>
              </a:spcBef>
              <a:spcAft>
                <a:spcPts val="1200"/>
              </a:spcAft>
              <a:buNone/>
            </a:pPr>
            <a:r>
              <a:t/>
            </a:r>
            <a:endParaRPr/>
          </a:p>
        </p:txBody>
      </p:sp>
      <p:sp>
        <p:nvSpPr>
          <p:cNvPr id="106" name="Google Shape;106;p19"/>
          <p:cNvSpPr txBox="1"/>
          <p:nvPr/>
        </p:nvSpPr>
        <p:spPr>
          <a:xfrm>
            <a:off x="411250" y="4402400"/>
            <a:ext cx="8247600" cy="5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150">
                <a:solidFill>
                  <a:srgbClr val="111111"/>
                </a:solidFill>
                <a:highlight>
                  <a:schemeClr val="lt1"/>
                </a:highlight>
              </a:rPr>
              <a:t>図6. イラストの画像データセット。</a:t>
            </a:r>
            <a:endParaRPr sz="1150">
              <a:solidFill>
                <a:srgbClr val="111111"/>
              </a:solidFill>
              <a:highlight>
                <a:schemeClr val="lt1"/>
              </a:highlight>
            </a:endParaRPr>
          </a:p>
          <a:p>
            <a:pPr indent="0" lvl="0" marL="0" rtl="0" algn="l">
              <a:lnSpc>
                <a:spcPct val="115000"/>
              </a:lnSpc>
              <a:spcBef>
                <a:spcPts val="0"/>
              </a:spcBef>
              <a:spcAft>
                <a:spcPts val="0"/>
              </a:spcAft>
              <a:buNone/>
            </a:pPr>
            <a:r>
              <a:rPr lang="ja" sz="1150">
                <a:solidFill>
                  <a:srgbClr val="111111"/>
                </a:solidFill>
                <a:highlight>
                  <a:schemeClr val="lt1"/>
                </a:highlight>
              </a:rPr>
              <a:t>図7. アノテーションのデータセット。</a:t>
            </a:r>
            <a:endParaRPr sz="1150">
              <a:solidFill>
                <a:srgbClr val="111111"/>
              </a:solidFill>
              <a:highlight>
                <a:schemeClr val="lt1"/>
              </a:highlight>
            </a:endParaRPr>
          </a:p>
        </p:txBody>
      </p:sp>
      <p:pic>
        <p:nvPicPr>
          <p:cNvPr id="107" name="Google Shape;107;p19"/>
          <p:cNvPicPr preferRelativeResize="0"/>
          <p:nvPr/>
        </p:nvPicPr>
        <p:blipFill>
          <a:blip r:embed="rId3">
            <a:alphaModFix/>
          </a:blip>
          <a:stretch>
            <a:fillRect/>
          </a:stretch>
        </p:blipFill>
        <p:spPr>
          <a:xfrm>
            <a:off x="4696500" y="186975"/>
            <a:ext cx="4397623" cy="1979050"/>
          </a:xfrm>
          <a:prstGeom prst="rect">
            <a:avLst/>
          </a:prstGeom>
          <a:noFill/>
          <a:ln>
            <a:noFill/>
          </a:ln>
        </p:spPr>
      </p:pic>
      <p:pic>
        <p:nvPicPr>
          <p:cNvPr id="108" name="Google Shape;108;p19"/>
          <p:cNvPicPr preferRelativeResize="0"/>
          <p:nvPr/>
        </p:nvPicPr>
        <p:blipFill>
          <a:blip r:embed="rId4">
            <a:alphaModFix/>
          </a:blip>
          <a:stretch>
            <a:fillRect/>
          </a:stretch>
        </p:blipFill>
        <p:spPr>
          <a:xfrm>
            <a:off x="4696500" y="2571751"/>
            <a:ext cx="4360877" cy="1752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推論</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4" name="Google Shape;114;p20"/>
          <p:cNvSpPr txBox="1"/>
          <p:nvPr>
            <p:ph idx="1" type="body"/>
          </p:nvPr>
        </p:nvSpPr>
        <p:spPr>
          <a:xfrm>
            <a:off x="311700" y="916000"/>
            <a:ext cx="85206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SzPts val="2000"/>
              <a:buChar char="●"/>
            </a:pPr>
            <a:r>
              <a:rPr lang="ja" sz="2000"/>
              <a:t>load_lora_weights()</a:t>
            </a:r>
            <a:endParaRPr sz="1300">
              <a:solidFill>
                <a:srgbClr val="000000"/>
              </a:solidFill>
              <a:highlight>
                <a:srgbClr val="FFFFFF"/>
              </a:highlight>
              <a:latin typeface="Meiryo"/>
              <a:ea typeface="Meiryo"/>
              <a:cs typeface="Meiryo"/>
              <a:sym typeface="Meiryo"/>
            </a:endParaRPr>
          </a:p>
          <a:p>
            <a:pPr indent="-355600" lvl="0" marL="457200" rtl="0" algn="l">
              <a:lnSpc>
                <a:spcPct val="100000"/>
              </a:lnSpc>
              <a:spcBef>
                <a:spcPts val="0"/>
              </a:spcBef>
              <a:spcAft>
                <a:spcPts val="0"/>
              </a:spcAft>
              <a:buSzPts val="2000"/>
              <a:buChar char="●"/>
            </a:pPr>
            <a:r>
              <a:rPr lang="ja" sz="2000"/>
              <a:t>LoRAのスケールを調整。</a:t>
            </a:r>
            <a:endParaRPr sz="2000"/>
          </a:p>
          <a:p>
            <a:pPr indent="-355600" lvl="1" marL="914400" rtl="0" algn="l">
              <a:lnSpc>
                <a:spcPct val="100000"/>
              </a:lnSpc>
              <a:spcBef>
                <a:spcPts val="0"/>
              </a:spcBef>
              <a:spcAft>
                <a:spcPts val="0"/>
              </a:spcAft>
              <a:buSzPts val="2000"/>
              <a:buChar char="○"/>
            </a:pPr>
            <a:r>
              <a:rPr lang="ja" sz="1350">
                <a:solidFill>
                  <a:srgbClr val="000000"/>
                </a:solidFill>
                <a:latin typeface="Arial"/>
                <a:ea typeface="Arial"/>
                <a:cs typeface="Arial"/>
                <a:sym typeface="Arial"/>
              </a:rPr>
              <a:t>cross_attention_kwargs{"scale": lora_scale}</a:t>
            </a:r>
            <a:endParaRPr sz="2000"/>
          </a:p>
          <a:p>
            <a:pPr indent="0" lvl="0" marL="914400" rtl="0" algn="l">
              <a:lnSpc>
                <a:spcPct val="200000"/>
              </a:lnSpc>
              <a:spcBef>
                <a:spcPts val="1200"/>
              </a:spcBef>
              <a:spcAft>
                <a:spcPts val="1200"/>
              </a:spcAft>
              <a:buNone/>
            </a:pPr>
            <a:r>
              <a:t/>
            </a:r>
            <a:endParaRPr sz="1300">
              <a:solidFill>
                <a:srgbClr val="000000"/>
              </a:solidFill>
              <a:highlight>
                <a:srgbClr val="FFFFFF"/>
              </a:highlight>
              <a:latin typeface="Meiryo"/>
              <a:ea typeface="Meiryo"/>
              <a:cs typeface="Meiryo"/>
              <a:sym typeface="Meiryo"/>
            </a:endParaRPr>
          </a:p>
        </p:txBody>
      </p:sp>
      <p:sp>
        <p:nvSpPr>
          <p:cNvPr id="115" name="Google Shape;115;p20"/>
          <p:cNvSpPr txBox="1"/>
          <p:nvPr/>
        </p:nvSpPr>
        <p:spPr>
          <a:xfrm>
            <a:off x="1109700" y="4759250"/>
            <a:ext cx="6924600" cy="54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ja" sz="1150">
                <a:solidFill>
                  <a:srgbClr val="111111"/>
                </a:solidFill>
                <a:highlight>
                  <a:schemeClr val="lt1"/>
                </a:highlight>
              </a:rPr>
              <a:t>図8. Replicant-V3.0のモデルの出力。　　　　　　　　　　　　　　図9. LoRA学習の結果。</a:t>
            </a:r>
            <a:endParaRPr sz="1150">
              <a:solidFill>
                <a:srgbClr val="111111"/>
              </a:solidFill>
              <a:highlight>
                <a:schemeClr val="lt1"/>
              </a:highlight>
            </a:endParaRPr>
          </a:p>
          <a:p>
            <a:pPr indent="0" lvl="0" marL="0" rtl="0" algn="l">
              <a:spcBef>
                <a:spcPts val="0"/>
              </a:spcBef>
              <a:spcAft>
                <a:spcPts val="0"/>
              </a:spcAft>
              <a:buNone/>
            </a:pPr>
            <a:r>
              <a:t/>
            </a:r>
            <a:endParaRPr sz="1000"/>
          </a:p>
        </p:txBody>
      </p:sp>
      <p:pic>
        <p:nvPicPr>
          <p:cNvPr id="116" name="Google Shape;116;p20"/>
          <p:cNvPicPr preferRelativeResize="0"/>
          <p:nvPr/>
        </p:nvPicPr>
        <p:blipFill>
          <a:blip r:embed="rId3">
            <a:alphaModFix/>
          </a:blip>
          <a:stretch>
            <a:fillRect/>
          </a:stretch>
        </p:blipFill>
        <p:spPr>
          <a:xfrm>
            <a:off x="5296330" y="1957325"/>
            <a:ext cx="2901674" cy="2852576"/>
          </a:xfrm>
          <a:prstGeom prst="rect">
            <a:avLst/>
          </a:prstGeom>
          <a:noFill/>
          <a:ln>
            <a:noFill/>
          </a:ln>
        </p:spPr>
      </p:pic>
      <p:pic>
        <p:nvPicPr>
          <p:cNvPr id="117" name="Google Shape;117;p20"/>
          <p:cNvPicPr preferRelativeResize="0"/>
          <p:nvPr/>
        </p:nvPicPr>
        <p:blipFill>
          <a:blip r:embed="rId4">
            <a:alphaModFix/>
          </a:blip>
          <a:stretch>
            <a:fillRect/>
          </a:stretch>
        </p:blipFill>
        <p:spPr>
          <a:xfrm>
            <a:off x="1169825" y="2007975"/>
            <a:ext cx="2798651" cy="2751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ja"/>
              <a:t>参考文献</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sz="2355"/>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sz="900" u="sng">
                <a:solidFill>
                  <a:schemeClr val="hlink"/>
                </a:solidFill>
                <a:hlinkClick r:id="rId3"/>
              </a:rPr>
              <a:t>High-Resolution Image Synthesis with Latent Diffusion Models</a:t>
            </a:r>
            <a:endParaRPr sz="900"/>
          </a:p>
          <a:p>
            <a:pPr indent="0" lvl="0" marL="0" rtl="0" algn="l">
              <a:spcBef>
                <a:spcPts val="1200"/>
              </a:spcBef>
              <a:spcAft>
                <a:spcPts val="0"/>
              </a:spcAft>
              <a:buNone/>
            </a:pPr>
            <a:r>
              <a:rPr lang="ja" sz="900" u="sng">
                <a:solidFill>
                  <a:schemeClr val="hlink"/>
                </a:solidFill>
                <a:hlinkClick r:id="rId4"/>
              </a:rPr>
              <a:t>LORA: LOW-RANK ADAPTATION OF LARGE LANGUAGE MODELS</a:t>
            </a:r>
            <a:endParaRPr sz="900"/>
          </a:p>
          <a:p>
            <a:pPr indent="0" lvl="0" marL="0" rtl="0" algn="l">
              <a:spcBef>
                <a:spcPts val="1200"/>
              </a:spcBef>
              <a:spcAft>
                <a:spcPts val="0"/>
              </a:spcAft>
              <a:buNone/>
            </a:pPr>
            <a:r>
              <a:rPr lang="ja" sz="900" u="sng">
                <a:solidFill>
                  <a:schemeClr val="hlink"/>
                </a:solidFill>
                <a:hlinkClick r:id="rId5"/>
              </a:rPr>
              <a:t>Diffusion models in practice. Part 1: A primers</a:t>
            </a:r>
            <a:endParaRPr sz="900"/>
          </a:p>
          <a:p>
            <a:pPr indent="0" lvl="0" marL="0" rtl="0" algn="l">
              <a:spcBef>
                <a:spcPts val="1200"/>
              </a:spcBef>
              <a:spcAft>
                <a:spcPts val="0"/>
              </a:spcAft>
              <a:buNone/>
            </a:pPr>
            <a:r>
              <a:rPr lang="ja" sz="900" u="sng">
                <a:solidFill>
                  <a:schemeClr val="hlink"/>
                </a:solidFill>
                <a:hlinkClick r:id="rId6"/>
              </a:rPr>
              <a:t>CLIP</a:t>
            </a:r>
            <a:endParaRPr sz="900"/>
          </a:p>
          <a:p>
            <a:pPr indent="0" lvl="0" marL="0" rtl="0" algn="l">
              <a:spcBef>
                <a:spcPts val="1200"/>
              </a:spcBef>
              <a:spcAft>
                <a:spcPts val="0"/>
              </a:spcAft>
              <a:buNone/>
            </a:pPr>
            <a:r>
              <a:rPr lang="ja" sz="900" u="sng">
                <a:solidFill>
                  <a:schemeClr val="hlink"/>
                </a:solidFill>
                <a:hlinkClick r:id="rId7"/>
              </a:rPr>
              <a:t>大規模言語モデル入門 </a:t>
            </a:r>
            <a:endParaRPr sz="900"/>
          </a:p>
          <a:p>
            <a:pPr indent="0" lvl="0" marL="0" rtl="0" algn="l">
              <a:spcBef>
                <a:spcPts val="1200"/>
              </a:spcBef>
              <a:spcAft>
                <a:spcPts val="1200"/>
              </a:spcAft>
              <a:buNone/>
            </a:pPr>
            <a:r>
              <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